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28"/>
    <p:restoredTop sz="96327"/>
  </p:normalViewPr>
  <p:slideViewPr>
    <p:cSldViewPr snapToGrid="0" snapToObjects="1">
      <p:cViewPr varScale="1">
        <p:scale>
          <a:sx n="138" d="100"/>
          <a:sy n="138" d="100"/>
        </p:scale>
        <p:origin x="176" y="1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C1433-BF49-AB48-86A7-05888B27BC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37C7EC-61EA-F447-A97F-CA48D8A0D1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99636B-35AD-D34B-8B46-D9C248204283}"/>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5" name="Footer Placeholder 4">
            <a:extLst>
              <a:ext uri="{FF2B5EF4-FFF2-40B4-BE49-F238E27FC236}">
                <a16:creationId xmlns:a16="http://schemas.microsoft.com/office/drawing/2014/main" id="{F55E42A5-2D5B-6F4A-8D6B-3F7F68E49C6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C455D7-FE9B-5045-AD48-44DA0C9C7233}"/>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50419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B0A38-49AC-BF43-8352-099B6DBC0C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641EF5-CF9C-1047-8F3A-1AAAB72199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D1B43-458D-D240-8565-582E7161D73D}"/>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5" name="Footer Placeholder 4">
            <a:extLst>
              <a:ext uri="{FF2B5EF4-FFF2-40B4-BE49-F238E27FC236}">
                <a16:creationId xmlns:a16="http://schemas.microsoft.com/office/drawing/2014/main" id="{339BD072-F6B5-DE48-9065-C4A4C1E0838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92689F-8883-5D44-9EB7-835873F4871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5722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E679AE-C7B5-764E-8011-5FBB3BDD4D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57C282-40DF-C146-97F0-55455FCAE9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138610-8043-6A42-8D3E-B469C3B62500}"/>
              </a:ext>
            </a:extLst>
          </p:cNvPr>
          <p:cNvSpPr>
            <a:spLocks noGrp="1"/>
          </p:cNvSpPr>
          <p:nvPr>
            <p:ph type="dt" sz="half" idx="10"/>
          </p:nvPr>
        </p:nvSpPr>
        <p:spPr/>
        <p:txBody>
          <a:bodyPr/>
          <a:lstStyle/>
          <a:p>
            <a:fld id="{48A87A34-81AB-432B-8DAE-1953F412C126}" type="datetimeFigureOut">
              <a:rPr lang="en-US" smtClean="0"/>
              <a:pPr/>
              <a:t>9/18/20</a:t>
            </a:fld>
            <a:endParaRPr lang="en-US" dirty="0"/>
          </a:p>
        </p:txBody>
      </p:sp>
      <p:sp>
        <p:nvSpPr>
          <p:cNvPr id="5" name="Footer Placeholder 4">
            <a:extLst>
              <a:ext uri="{FF2B5EF4-FFF2-40B4-BE49-F238E27FC236}">
                <a16:creationId xmlns:a16="http://schemas.microsoft.com/office/drawing/2014/main" id="{A7A76A7F-AF5C-9D4B-A953-973F7150D5B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01D956-197A-4245-A4B5-3BF66B0BC457}"/>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7462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9138-BF81-9D49-8340-7B2EA91E12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76F782-9B72-D84B-9471-999DCA5387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1D5EC9-9F41-6543-A43E-4C279899B0FC}"/>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5" name="Footer Placeholder 4">
            <a:extLst>
              <a:ext uri="{FF2B5EF4-FFF2-40B4-BE49-F238E27FC236}">
                <a16:creationId xmlns:a16="http://schemas.microsoft.com/office/drawing/2014/main" id="{06A725F1-315B-6744-ADBC-56C667FDCB2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FE6F35E-D81E-5F4D-BEE9-BB664EA8C67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02098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A65B3-E43F-A740-A23A-224DCDEF4F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6DCC11-285F-FA43-B803-21DCCD5A2E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B62134-9875-CE4E-A9DA-489B0AAFF583}"/>
              </a:ext>
            </a:extLst>
          </p:cNvPr>
          <p:cNvSpPr>
            <a:spLocks noGrp="1"/>
          </p:cNvSpPr>
          <p:nvPr>
            <p:ph type="dt" sz="half" idx="10"/>
          </p:nvPr>
        </p:nvSpPr>
        <p:spPr/>
        <p:txBody>
          <a:bodyPr/>
          <a:lstStyle/>
          <a:p>
            <a:fld id="{48A87A34-81AB-432B-8DAE-1953F412C126}" type="datetimeFigureOut">
              <a:rPr lang="en-US" smtClean="0"/>
              <a:pPr/>
              <a:t>9/18/20</a:t>
            </a:fld>
            <a:endParaRPr lang="en-US" dirty="0"/>
          </a:p>
        </p:txBody>
      </p:sp>
      <p:sp>
        <p:nvSpPr>
          <p:cNvPr id="5" name="Footer Placeholder 4">
            <a:extLst>
              <a:ext uri="{FF2B5EF4-FFF2-40B4-BE49-F238E27FC236}">
                <a16:creationId xmlns:a16="http://schemas.microsoft.com/office/drawing/2014/main" id="{053A277A-F426-0D40-A2BF-F585690C742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2D7AF2-BD86-2F4B-BBE9-6B71A98B58B3}"/>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2171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B937C-6FA2-4B4B-A2CF-EE3FF321F8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42AB21-1D9D-5440-91D1-CA128E2EFE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EFCA80-C02C-CD4F-A7C4-C601CBFBE0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2D15F2-644A-5F40-8189-79A83C5B5B20}"/>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6" name="Footer Placeholder 5">
            <a:extLst>
              <a:ext uri="{FF2B5EF4-FFF2-40B4-BE49-F238E27FC236}">
                <a16:creationId xmlns:a16="http://schemas.microsoft.com/office/drawing/2014/main" id="{B5F8074E-EB3C-8E49-A34C-678043D6F16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44B66E-D286-2C45-A460-1066BC3E5E0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125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20C76-0CC3-214D-81CC-6B34818EE0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36D747-08C9-C44A-937C-8660C94FDF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3E421B-2181-224E-86FA-092E5F07A1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6E8464-DAAD-2B49-8E68-EFA54213AD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1A3829-228A-1E4F-9A1E-5045D2C75C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838D2E-F526-894C-9376-0F9196485B55}"/>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8" name="Footer Placeholder 7">
            <a:extLst>
              <a:ext uri="{FF2B5EF4-FFF2-40B4-BE49-F238E27FC236}">
                <a16:creationId xmlns:a16="http://schemas.microsoft.com/office/drawing/2014/main" id="{D2599902-93E0-244F-8B0B-2F426071024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FC3BE47-2C7B-0448-A5CB-7CA1608A6CD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61214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A76D4-69D4-5D4F-9AD8-9F48994DB0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B236D2-2B60-5A46-9814-67A33F048B00}"/>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4" name="Footer Placeholder 3">
            <a:extLst>
              <a:ext uri="{FF2B5EF4-FFF2-40B4-BE49-F238E27FC236}">
                <a16:creationId xmlns:a16="http://schemas.microsoft.com/office/drawing/2014/main" id="{A7EAEE53-7205-5F46-9161-41D9A95108E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C369D22-B594-DF49-B01E-F2C40E50EB5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7152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5B3830-C4B8-C64E-9DE5-CC378496314C}"/>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3" name="Footer Placeholder 2">
            <a:extLst>
              <a:ext uri="{FF2B5EF4-FFF2-40B4-BE49-F238E27FC236}">
                <a16:creationId xmlns:a16="http://schemas.microsoft.com/office/drawing/2014/main" id="{2288ED48-6896-2740-90DB-6FE153D5105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D35DFBB-E4B4-684D-A6A6-C8B1BD6FD4A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15284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26F50-CA6B-6044-867D-B9FC537FC5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672B8E-D803-604B-B4F8-F02942E803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28516B-7AC4-AB42-BB80-952E0FB8B8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0FE35-B64C-DD4A-8CF9-199EB72EDBB9}"/>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6" name="Footer Placeholder 5">
            <a:extLst>
              <a:ext uri="{FF2B5EF4-FFF2-40B4-BE49-F238E27FC236}">
                <a16:creationId xmlns:a16="http://schemas.microsoft.com/office/drawing/2014/main" id="{A9240E1D-6297-BB41-A13A-223A6A748B6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BE4994-AD75-9546-8BDB-70BA787A3D5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31765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F2DB7-807E-A845-AA22-ADE345A7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BC8FA4-885F-0841-BFE0-21B862A2D8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737035-F3F6-564F-A31E-EBD249E153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B4D64D-FC20-554A-B4A8-B64CEFAEFF64}"/>
              </a:ext>
            </a:extLst>
          </p:cNvPr>
          <p:cNvSpPr>
            <a:spLocks noGrp="1"/>
          </p:cNvSpPr>
          <p:nvPr>
            <p:ph type="dt" sz="half" idx="10"/>
          </p:nvPr>
        </p:nvSpPr>
        <p:spPr/>
        <p:txBody>
          <a:bodyPr/>
          <a:lstStyle/>
          <a:p>
            <a:fld id="{48A87A34-81AB-432B-8DAE-1953F412C126}" type="datetimeFigureOut">
              <a:rPr lang="en-US" smtClean="0"/>
              <a:t>9/18/20</a:t>
            </a:fld>
            <a:endParaRPr lang="en-US" dirty="0"/>
          </a:p>
        </p:txBody>
      </p:sp>
      <p:sp>
        <p:nvSpPr>
          <p:cNvPr id="6" name="Footer Placeholder 5">
            <a:extLst>
              <a:ext uri="{FF2B5EF4-FFF2-40B4-BE49-F238E27FC236}">
                <a16:creationId xmlns:a16="http://schemas.microsoft.com/office/drawing/2014/main" id="{04EF391C-51A7-6449-92CC-3F1B9D7F992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1B88BC-0BD4-A448-AC28-B9B3D80D02B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92987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46A335-E03E-E048-83AB-05F242FC7F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C12297-294C-8443-8612-7AADD97E69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AC5CE5-E98A-3B40-BAA2-D9AF99984D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9/18/20</a:t>
            </a:fld>
            <a:endParaRPr lang="en-US" dirty="0"/>
          </a:p>
        </p:txBody>
      </p:sp>
      <p:sp>
        <p:nvSpPr>
          <p:cNvPr id="5" name="Footer Placeholder 4">
            <a:extLst>
              <a:ext uri="{FF2B5EF4-FFF2-40B4-BE49-F238E27FC236}">
                <a16:creationId xmlns:a16="http://schemas.microsoft.com/office/drawing/2014/main" id="{025D61C4-CD82-C74D-BDDF-3C27FC31C0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FC1D529-36D6-0F41-8FB9-F9C3F3FBB0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9054598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ideo" Target="https://www.youtube.com/embed/120wQ09E4os?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434194B-EB56-4062-98C6-CB72F287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22124"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3746DB1-35A8-422F-9955-4F8E75DBB0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FF589C0C-8EEA-AF46-9BE0-166CAA4EEA0D}"/>
              </a:ext>
            </a:extLst>
          </p:cNvPr>
          <p:cNvSpPr>
            <a:spLocks noGrp="1"/>
          </p:cNvSpPr>
          <p:nvPr>
            <p:ph type="subTitle" idx="1"/>
          </p:nvPr>
        </p:nvSpPr>
        <p:spPr>
          <a:xfrm>
            <a:off x="5445676" y="3753492"/>
            <a:ext cx="5946202" cy="838831"/>
          </a:xfrm>
        </p:spPr>
        <p:txBody>
          <a:bodyPr anchor="b">
            <a:normAutofit/>
          </a:bodyPr>
          <a:lstStyle/>
          <a:p>
            <a:pPr algn="r"/>
            <a:r>
              <a:rPr lang="en-US" sz="1800">
                <a:solidFill>
                  <a:srgbClr val="000000"/>
                </a:solidFill>
              </a:rPr>
              <a:t>Update  October  2018-2020</a:t>
            </a:r>
          </a:p>
        </p:txBody>
      </p:sp>
      <p:sp>
        <p:nvSpPr>
          <p:cNvPr id="2" name="Title 1">
            <a:extLst>
              <a:ext uri="{FF2B5EF4-FFF2-40B4-BE49-F238E27FC236}">
                <a16:creationId xmlns:a16="http://schemas.microsoft.com/office/drawing/2014/main" id="{FE376CD5-977B-5341-BF48-CDCC16FC8662}"/>
              </a:ext>
            </a:extLst>
          </p:cNvPr>
          <p:cNvSpPr>
            <a:spLocks noGrp="1"/>
          </p:cNvSpPr>
          <p:nvPr>
            <p:ph type="ctrTitle"/>
          </p:nvPr>
        </p:nvSpPr>
        <p:spPr>
          <a:xfrm>
            <a:off x="5445299" y="4592325"/>
            <a:ext cx="5946579" cy="1514185"/>
          </a:xfrm>
        </p:spPr>
        <p:txBody>
          <a:bodyPr anchor="t">
            <a:normAutofit/>
          </a:bodyPr>
          <a:lstStyle/>
          <a:p>
            <a:pPr algn="r"/>
            <a:r>
              <a:rPr lang="en-US" sz="4000">
                <a:solidFill>
                  <a:srgbClr val="000000"/>
                </a:solidFill>
              </a:rPr>
              <a:t>TCAS Marketing</a:t>
            </a:r>
          </a:p>
        </p:txBody>
      </p:sp>
      <p:sp>
        <p:nvSpPr>
          <p:cNvPr id="15" name="Freeform 57">
            <a:extLst>
              <a:ext uri="{FF2B5EF4-FFF2-40B4-BE49-F238E27FC236}">
                <a16:creationId xmlns:a16="http://schemas.microsoft.com/office/drawing/2014/main" id="{B817D9AD-5E85-4E85-AC3E-43E24FA91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0219"/>
            <a:ext cx="4383459" cy="5287256"/>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F0810290-E788-4DE3-B716-DBE58CC6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2946" y="0"/>
            <a:ext cx="4185112" cy="3170097"/>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A close up&#10;&#10;Description automatically generated">
            <a:extLst>
              <a:ext uri="{FF2B5EF4-FFF2-40B4-BE49-F238E27FC236}">
                <a16:creationId xmlns:a16="http://schemas.microsoft.com/office/drawing/2014/main" id="{84041758-543D-E245-9249-546DFBEB2497}"/>
              </a:ext>
            </a:extLst>
          </p:cNvPr>
          <p:cNvPicPr>
            <a:picLocks noChangeAspect="1"/>
          </p:cNvPicPr>
          <p:nvPr/>
        </p:nvPicPr>
        <p:blipFill>
          <a:blip r:embed="rId3"/>
          <a:stretch>
            <a:fillRect/>
          </a:stretch>
        </p:blipFill>
        <p:spPr>
          <a:xfrm>
            <a:off x="5997395" y="228600"/>
            <a:ext cx="1596648" cy="2066859"/>
          </a:xfrm>
          <a:prstGeom prst="rect">
            <a:avLst/>
          </a:prstGeom>
        </p:spPr>
      </p:pic>
      <p:pic>
        <p:nvPicPr>
          <p:cNvPr id="5" name="Picture 4" descr="A close up&#10;&#10;Description automatically generated">
            <a:extLst>
              <a:ext uri="{FF2B5EF4-FFF2-40B4-BE49-F238E27FC236}">
                <a16:creationId xmlns:a16="http://schemas.microsoft.com/office/drawing/2014/main" id="{02287679-E58F-8845-8B9D-B71692C6EC37}"/>
              </a:ext>
            </a:extLst>
          </p:cNvPr>
          <p:cNvPicPr>
            <a:picLocks noChangeAspect="1"/>
          </p:cNvPicPr>
          <p:nvPr/>
        </p:nvPicPr>
        <p:blipFill>
          <a:blip r:embed="rId3"/>
          <a:stretch>
            <a:fillRect/>
          </a:stretch>
        </p:blipFill>
        <p:spPr>
          <a:xfrm>
            <a:off x="512119" y="2617797"/>
            <a:ext cx="2785561" cy="3605905"/>
          </a:xfrm>
          <a:prstGeom prst="rect">
            <a:avLst/>
          </a:prstGeom>
        </p:spPr>
      </p:pic>
    </p:spTree>
    <p:extLst>
      <p:ext uri="{BB962C8B-B14F-4D97-AF65-F5344CB8AC3E}">
        <p14:creationId xmlns:p14="http://schemas.microsoft.com/office/powerpoint/2010/main" val="2205676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1D126-FEA3-0A46-B96D-B3D013285EE0}"/>
              </a:ext>
            </a:extLst>
          </p:cNvPr>
          <p:cNvSpPr>
            <a:spLocks noGrp="1"/>
          </p:cNvSpPr>
          <p:nvPr>
            <p:ph type="title"/>
          </p:nvPr>
        </p:nvSpPr>
        <p:spPr/>
        <p:txBody>
          <a:bodyPr/>
          <a:lstStyle/>
          <a:p>
            <a:r>
              <a:rPr lang="en-US" dirty="0"/>
              <a:t>Google My Business - Listing</a:t>
            </a:r>
          </a:p>
        </p:txBody>
      </p:sp>
      <p:pic>
        <p:nvPicPr>
          <p:cNvPr id="5" name="Content Placeholder 4" descr="A screenshot of a cell phone&#10;&#10;Description automatically generated">
            <a:extLst>
              <a:ext uri="{FF2B5EF4-FFF2-40B4-BE49-F238E27FC236}">
                <a16:creationId xmlns:a16="http://schemas.microsoft.com/office/drawing/2014/main" id="{E64FB3D2-1F48-5E43-A9AA-CE6551D4BEC8}"/>
              </a:ext>
            </a:extLst>
          </p:cNvPr>
          <p:cNvPicPr>
            <a:picLocks noGrp="1" noChangeAspect="1"/>
          </p:cNvPicPr>
          <p:nvPr>
            <p:ph idx="1"/>
          </p:nvPr>
        </p:nvPicPr>
        <p:blipFill>
          <a:blip r:embed="rId2"/>
          <a:stretch>
            <a:fillRect/>
          </a:stretch>
        </p:blipFill>
        <p:spPr>
          <a:xfrm>
            <a:off x="7657812" y="263124"/>
            <a:ext cx="4137024" cy="6331752"/>
          </a:xfrm>
        </p:spPr>
      </p:pic>
      <p:sp>
        <p:nvSpPr>
          <p:cNvPr id="6" name="TextBox 5">
            <a:extLst>
              <a:ext uri="{FF2B5EF4-FFF2-40B4-BE49-F238E27FC236}">
                <a16:creationId xmlns:a16="http://schemas.microsoft.com/office/drawing/2014/main" id="{FDAD0AFD-0DA2-EE44-9F86-67F4B01AC82C}"/>
              </a:ext>
            </a:extLst>
          </p:cNvPr>
          <p:cNvSpPr txBox="1"/>
          <p:nvPr/>
        </p:nvSpPr>
        <p:spPr>
          <a:xfrm>
            <a:off x="1133763" y="1690688"/>
            <a:ext cx="5996709" cy="1200329"/>
          </a:xfrm>
          <a:prstGeom prst="rect">
            <a:avLst/>
          </a:prstGeom>
          <a:noFill/>
        </p:spPr>
        <p:txBody>
          <a:bodyPr wrap="square" rtlCol="0">
            <a:spAutoFit/>
          </a:bodyPr>
          <a:lstStyle/>
          <a:p>
            <a:r>
              <a:rPr lang="en-US" dirty="0"/>
              <a:t>In one month 33,807 people have searched for TCAS and 500 people called us via Google Searches. We need to use this data to our advantage. With that said I want to introduce WAZE&gt;&gt;&gt;&gt;&gt;&gt;&gt;</a:t>
            </a:r>
          </a:p>
        </p:txBody>
      </p:sp>
      <p:pic>
        <p:nvPicPr>
          <p:cNvPr id="8" name="Picture 7" descr="A picture containing screenshot&#10;&#10;Description automatically generated">
            <a:extLst>
              <a:ext uri="{FF2B5EF4-FFF2-40B4-BE49-F238E27FC236}">
                <a16:creationId xmlns:a16="http://schemas.microsoft.com/office/drawing/2014/main" id="{B4B6FD84-DCC6-EE4C-8EEC-9D726CB3734F}"/>
              </a:ext>
            </a:extLst>
          </p:cNvPr>
          <p:cNvPicPr>
            <a:picLocks noChangeAspect="1"/>
          </p:cNvPicPr>
          <p:nvPr/>
        </p:nvPicPr>
        <p:blipFill>
          <a:blip r:embed="rId3"/>
          <a:stretch>
            <a:fillRect/>
          </a:stretch>
        </p:blipFill>
        <p:spPr>
          <a:xfrm>
            <a:off x="279112" y="3109330"/>
            <a:ext cx="7378700" cy="3289300"/>
          </a:xfrm>
          <a:prstGeom prst="rect">
            <a:avLst/>
          </a:prstGeom>
        </p:spPr>
      </p:pic>
    </p:spTree>
    <p:extLst>
      <p:ext uri="{BB962C8B-B14F-4D97-AF65-F5344CB8AC3E}">
        <p14:creationId xmlns:p14="http://schemas.microsoft.com/office/powerpoint/2010/main" val="252669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ADC1F-93FF-C942-BF0A-3910D1461A14}"/>
              </a:ext>
            </a:extLst>
          </p:cNvPr>
          <p:cNvSpPr>
            <a:spLocks noGrp="1"/>
          </p:cNvSpPr>
          <p:nvPr>
            <p:ph type="title"/>
          </p:nvPr>
        </p:nvSpPr>
        <p:spPr/>
        <p:txBody>
          <a:bodyPr/>
          <a:lstStyle/>
          <a:p>
            <a:r>
              <a:rPr lang="en-US" dirty="0"/>
              <a:t>WELCOME TO WAZE </a:t>
            </a:r>
          </a:p>
        </p:txBody>
      </p:sp>
      <p:pic>
        <p:nvPicPr>
          <p:cNvPr id="4" name="Online Media 3" descr="Waze Local | Advertising on the Waze App">
            <a:hlinkClick r:id="" action="ppaction://media"/>
            <a:extLst>
              <a:ext uri="{FF2B5EF4-FFF2-40B4-BE49-F238E27FC236}">
                <a16:creationId xmlns:a16="http://schemas.microsoft.com/office/drawing/2014/main" id="{2C312652-5C7D-3E44-8279-679088341FDA}"/>
              </a:ext>
            </a:extLst>
          </p:cNvPr>
          <p:cNvPicPr>
            <a:picLocks noGrp="1" noRot="1" noChangeAspect="1"/>
          </p:cNvPicPr>
          <p:nvPr>
            <p:ph idx="1"/>
            <a:videoFile r:link="rId1"/>
          </p:nvPr>
        </p:nvPicPr>
        <p:blipFill>
          <a:blip r:embed="rId3"/>
          <a:stretch>
            <a:fillRect/>
          </a:stretch>
        </p:blipFill>
        <p:spPr>
          <a:xfrm>
            <a:off x="2228850" y="1700207"/>
            <a:ext cx="7958859" cy="4476756"/>
          </a:xfrm>
          <a:prstGeom prst="rect">
            <a:avLst/>
          </a:prstGeom>
        </p:spPr>
      </p:pic>
    </p:spTree>
    <p:extLst>
      <p:ext uri="{BB962C8B-B14F-4D97-AF65-F5344CB8AC3E}">
        <p14:creationId xmlns:p14="http://schemas.microsoft.com/office/powerpoint/2010/main" val="200687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Title 1">
            <a:extLst>
              <a:ext uri="{FF2B5EF4-FFF2-40B4-BE49-F238E27FC236}">
                <a16:creationId xmlns:a16="http://schemas.microsoft.com/office/drawing/2014/main" id="{E1FAC7B8-FA45-1642-8999-824C2812729E}"/>
              </a:ext>
            </a:extLst>
          </p:cNvPr>
          <p:cNvSpPr>
            <a:spLocks noGrp="1"/>
          </p:cNvSpPr>
          <p:nvPr>
            <p:ph type="title"/>
          </p:nvPr>
        </p:nvSpPr>
        <p:spPr>
          <a:xfrm>
            <a:off x="804672" y="457200"/>
            <a:ext cx="10579398" cy="1299411"/>
          </a:xfrm>
        </p:spPr>
        <p:txBody>
          <a:bodyPr vert="horz" lIns="91440" tIns="45720" rIns="91440" bIns="45720" rtlCol="0" anchor="ctr">
            <a:normAutofit/>
          </a:bodyPr>
          <a:lstStyle/>
          <a:p>
            <a:r>
              <a:rPr lang="en-US" kern="1200" dirty="0">
                <a:solidFill>
                  <a:srgbClr val="FFFFFF"/>
                </a:solidFill>
                <a:latin typeface="+mj-lt"/>
                <a:ea typeface="+mj-ea"/>
                <a:cs typeface="+mj-cs"/>
              </a:rPr>
              <a:t>Weekly Post</a:t>
            </a:r>
          </a:p>
        </p:txBody>
      </p:sp>
      <p:sp>
        <p:nvSpPr>
          <p:cNvPr id="19" name="Rectangle 18">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CB85D566-246B-CF47-92DA-4E76AE9E3F2A}"/>
              </a:ext>
            </a:extLst>
          </p:cNvPr>
          <p:cNvPicPr>
            <a:picLocks noGrp="1" noChangeAspect="1"/>
          </p:cNvPicPr>
          <p:nvPr>
            <p:ph idx="1"/>
          </p:nvPr>
        </p:nvPicPr>
        <p:blipFill>
          <a:blip r:embed="rId3"/>
          <a:stretch>
            <a:fillRect/>
          </a:stretch>
        </p:blipFill>
        <p:spPr>
          <a:xfrm>
            <a:off x="804671" y="2885651"/>
            <a:ext cx="4954693" cy="3121455"/>
          </a:xfrm>
          <a:prstGeom prst="rect">
            <a:avLst/>
          </a:prstGeom>
        </p:spPr>
      </p:pic>
      <p:sp>
        <p:nvSpPr>
          <p:cNvPr id="6" name="TextBox 5">
            <a:extLst>
              <a:ext uri="{FF2B5EF4-FFF2-40B4-BE49-F238E27FC236}">
                <a16:creationId xmlns:a16="http://schemas.microsoft.com/office/drawing/2014/main" id="{63E5CB25-4D91-6546-A0F8-0F6CD827F1F5}"/>
              </a:ext>
            </a:extLst>
          </p:cNvPr>
          <p:cNvSpPr txBox="1"/>
          <p:nvPr/>
        </p:nvSpPr>
        <p:spPr>
          <a:xfrm>
            <a:off x="6758835" y="2649247"/>
            <a:ext cx="5029200" cy="3594262"/>
          </a:xfrm>
          <a:prstGeom prst="rect">
            <a:avLst/>
          </a:prstGeom>
        </p:spPr>
        <p:txBody>
          <a:bodyPr vert="horz" lIns="91440" tIns="45720" rIns="91440" bIns="45720" rtlCol="0" anchor="ctr">
            <a:normAutofit fontScale="92500" lnSpcReduction="20000"/>
          </a:bodyPr>
          <a:lstStyle/>
          <a:p>
            <a:pPr indent="-228600">
              <a:lnSpc>
                <a:spcPct val="90000"/>
              </a:lnSpc>
              <a:spcAft>
                <a:spcPts val="600"/>
              </a:spcAft>
              <a:buFont typeface="Arial" panose="020B0604020202020204" pitchFamily="34" charset="0"/>
              <a:buChar char="•"/>
            </a:pPr>
            <a:r>
              <a:rPr lang="en-US" sz="1900" dirty="0">
                <a:solidFill>
                  <a:srgbClr val="000000"/>
                </a:solidFill>
              </a:rPr>
              <a:t>This is the weekly post plan that we put into place in October 2018. This has changed some over the past two years. There was no set plan like this prior to the marketing makeover.</a:t>
            </a:r>
          </a:p>
          <a:p>
            <a:pPr indent="-228600">
              <a:lnSpc>
                <a:spcPct val="90000"/>
              </a:lnSpc>
              <a:spcAft>
                <a:spcPts val="600"/>
              </a:spcAft>
              <a:buFont typeface="Arial" panose="020B0604020202020204" pitchFamily="34" charset="0"/>
              <a:buChar char="•"/>
            </a:pPr>
            <a:endParaRPr lang="en-US" sz="1900" dirty="0">
              <a:solidFill>
                <a:srgbClr val="000000"/>
              </a:solidFill>
            </a:endParaRPr>
          </a:p>
          <a:p>
            <a:pPr indent="-228600">
              <a:lnSpc>
                <a:spcPct val="90000"/>
              </a:lnSpc>
              <a:spcAft>
                <a:spcPts val="600"/>
              </a:spcAft>
              <a:buFont typeface="Arial" panose="020B0604020202020204" pitchFamily="34" charset="0"/>
              <a:buChar char="•"/>
            </a:pPr>
            <a:r>
              <a:rPr lang="en-US" sz="1900" dirty="0">
                <a:solidFill>
                  <a:srgbClr val="000000"/>
                </a:solidFill>
              </a:rPr>
              <a:t>Currently we have the following:</a:t>
            </a:r>
          </a:p>
          <a:p>
            <a:pPr lvl="2" indent="-228600">
              <a:lnSpc>
                <a:spcPct val="90000"/>
              </a:lnSpc>
              <a:spcAft>
                <a:spcPts val="600"/>
              </a:spcAft>
              <a:buFont typeface="Arial" panose="020B0604020202020204" pitchFamily="34" charset="0"/>
              <a:buChar char="•"/>
            </a:pPr>
            <a:r>
              <a:rPr lang="en-US" sz="1900" dirty="0">
                <a:solidFill>
                  <a:srgbClr val="000000"/>
                </a:solidFill>
              </a:rPr>
              <a:t>Mon. #</a:t>
            </a:r>
            <a:r>
              <a:rPr lang="en-US" sz="1900" dirty="0" err="1">
                <a:solidFill>
                  <a:srgbClr val="000000"/>
                </a:solidFill>
              </a:rPr>
              <a:t>MansBestFriend</a:t>
            </a:r>
            <a:endParaRPr lang="en-US" sz="1900" dirty="0">
              <a:solidFill>
                <a:srgbClr val="000000"/>
              </a:solidFill>
            </a:endParaRPr>
          </a:p>
          <a:p>
            <a:pPr lvl="2" indent="-228600">
              <a:lnSpc>
                <a:spcPct val="90000"/>
              </a:lnSpc>
              <a:spcAft>
                <a:spcPts val="600"/>
              </a:spcAft>
              <a:buFont typeface="Arial" panose="020B0604020202020204" pitchFamily="34" charset="0"/>
              <a:buChar char="•"/>
            </a:pPr>
            <a:r>
              <a:rPr lang="en-US" sz="1900" dirty="0">
                <a:solidFill>
                  <a:srgbClr val="000000"/>
                </a:solidFill>
              </a:rPr>
              <a:t>Tues. #2CuteTuesday </a:t>
            </a:r>
          </a:p>
          <a:p>
            <a:pPr lvl="2" indent="-228600">
              <a:lnSpc>
                <a:spcPct val="90000"/>
              </a:lnSpc>
              <a:spcAft>
                <a:spcPts val="600"/>
              </a:spcAft>
              <a:buFont typeface="Arial" panose="020B0604020202020204" pitchFamily="34" charset="0"/>
              <a:buChar char="•"/>
            </a:pPr>
            <a:r>
              <a:rPr lang="en-US" sz="1900" dirty="0">
                <a:solidFill>
                  <a:srgbClr val="000000"/>
                </a:solidFill>
              </a:rPr>
              <a:t>Wed. #</a:t>
            </a:r>
            <a:r>
              <a:rPr lang="en-US" sz="1900" dirty="0" err="1">
                <a:solidFill>
                  <a:srgbClr val="000000"/>
                </a:solidFill>
              </a:rPr>
              <a:t>WisdomWednesday</a:t>
            </a:r>
            <a:endParaRPr lang="en-US" sz="1900" dirty="0">
              <a:solidFill>
                <a:srgbClr val="000000"/>
              </a:solidFill>
            </a:endParaRPr>
          </a:p>
          <a:p>
            <a:pPr lvl="2" indent="-228600">
              <a:lnSpc>
                <a:spcPct val="90000"/>
              </a:lnSpc>
              <a:spcAft>
                <a:spcPts val="600"/>
              </a:spcAft>
              <a:buFont typeface="Arial" panose="020B0604020202020204" pitchFamily="34" charset="0"/>
              <a:buChar char="•"/>
            </a:pPr>
            <a:r>
              <a:rPr lang="en-US" sz="1900" dirty="0">
                <a:solidFill>
                  <a:srgbClr val="000000"/>
                </a:solidFill>
              </a:rPr>
              <a:t>Thurs. ?????</a:t>
            </a:r>
          </a:p>
          <a:p>
            <a:pPr lvl="2" indent="-228600">
              <a:lnSpc>
                <a:spcPct val="90000"/>
              </a:lnSpc>
              <a:spcAft>
                <a:spcPts val="600"/>
              </a:spcAft>
              <a:buFont typeface="Arial" panose="020B0604020202020204" pitchFamily="34" charset="0"/>
              <a:buChar char="•"/>
            </a:pPr>
            <a:r>
              <a:rPr lang="en-US" sz="1900" dirty="0">
                <a:solidFill>
                  <a:srgbClr val="000000"/>
                </a:solidFill>
              </a:rPr>
              <a:t>Friday. #</a:t>
            </a:r>
            <a:r>
              <a:rPr lang="en-US" sz="1900" dirty="0" err="1">
                <a:solidFill>
                  <a:srgbClr val="000000"/>
                </a:solidFill>
              </a:rPr>
              <a:t>FelineFriday</a:t>
            </a:r>
            <a:r>
              <a:rPr lang="en-US" sz="1900" dirty="0">
                <a:solidFill>
                  <a:srgbClr val="000000"/>
                </a:solidFill>
              </a:rPr>
              <a:t> – Field Trip Friday (NEW)</a:t>
            </a:r>
          </a:p>
          <a:p>
            <a:pPr lvl="2" indent="-228600">
              <a:lnSpc>
                <a:spcPct val="90000"/>
              </a:lnSpc>
              <a:spcAft>
                <a:spcPts val="600"/>
              </a:spcAft>
              <a:buFont typeface="Arial" panose="020B0604020202020204" pitchFamily="34" charset="0"/>
              <a:buChar char="•"/>
            </a:pPr>
            <a:r>
              <a:rPr lang="en-US" sz="1900" dirty="0">
                <a:solidFill>
                  <a:srgbClr val="000000"/>
                </a:solidFill>
              </a:rPr>
              <a:t>Saturday #</a:t>
            </a:r>
            <a:r>
              <a:rPr lang="en-US" sz="1900" dirty="0" err="1">
                <a:solidFill>
                  <a:srgbClr val="000000"/>
                </a:solidFill>
              </a:rPr>
              <a:t>BootTheScoot</a:t>
            </a:r>
            <a:r>
              <a:rPr lang="en-US" sz="1900" dirty="0">
                <a:solidFill>
                  <a:srgbClr val="000000"/>
                </a:solidFill>
              </a:rPr>
              <a:t> </a:t>
            </a:r>
          </a:p>
          <a:p>
            <a:pPr lvl="2" indent="-228600">
              <a:lnSpc>
                <a:spcPct val="90000"/>
              </a:lnSpc>
              <a:spcAft>
                <a:spcPts val="600"/>
              </a:spcAft>
              <a:buFont typeface="Arial" panose="020B0604020202020204" pitchFamily="34" charset="0"/>
              <a:buChar char="•"/>
            </a:pPr>
            <a:r>
              <a:rPr lang="en-US" sz="1900" dirty="0">
                <a:solidFill>
                  <a:srgbClr val="000000"/>
                </a:solidFill>
              </a:rPr>
              <a:t>Sunday: ????</a:t>
            </a:r>
          </a:p>
        </p:txBody>
      </p:sp>
    </p:spTree>
    <p:extLst>
      <p:ext uri="{BB962C8B-B14F-4D97-AF65-F5344CB8AC3E}">
        <p14:creationId xmlns:p14="http://schemas.microsoft.com/office/powerpoint/2010/main" val="4115662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16">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1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2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01585AC-D439-1041-8BBD-36B48664D529}"/>
              </a:ext>
            </a:extLst>
          </p:cNvPr>
          <p:cNvSpPr>
            <a:spLocks noGrp="1"/>
          </p:cNvSpPr>
          <p:nvPr>
            <p:ph type="title"/>
          </p:nvPr>
        </p:nvSpPr>
        <p:spPr>
          <a:xfrm>
            <a:off x="640079" y="2053641"/>
            <a:ext cx="3669161" cy="2760098"/>
          </a:xfrm>
        </p:spPr>
        <p:txBody>
          <a:bodyPr>
            <a:normAutofit/>
          </a:bodyPr>
          <a:lstStyle/>
          <a:p>
            <a:r>
              <a:rPr lang="en-US">
                <a:solidFill>
                  <a:srgbClr val="FFFFFF"/>
                </a:solidFill>
              </a:rPr>
              <a:t>MISC		</a:t>
            </a:r>
          </a:p>
        </p:txBody>
      </p:sp>
      <p:sp>
        <p:nvSpPr>
          <p:cNvPr id="3" name="Content Placeholder 2">
            <a:extLst>
              <a:ext uri="{FF2B5EF4-FFF2-40B4-BE49-F238E27FC236}">
                <a16:creationId xmlns:a16="http://schemas.microsoft.com/office/drawing/2014/main" id="{9B29E331-541E-954B-949F-C8E167D2E40C}"/>
              </a:ext>
            </a:extLst>
          </p:cNvPr>
          <p:cNvSpPr>
            <a:spLocks noGrp="1"/>
          </p:cNvSpPr>
          <p:nvPr>
            <p:ph idx="1"/>
          </p:nvPr>
        </p:nvSpPr>
        <p:spPr>
          <a:xfrm>
            <a:off x="6090574" y="801866"/>
            <a:ext cx="5306084" cy="5230634"/>
          </a:xfrm>
        </p:spPr>
        <p:txBody>
          <a:bodyPr anchor="ctr">
            <a:normAutofit/>
          </a:bodyPr>
          <a:lstStyle/>
          <a:p>
            <a:r>
              <a:rPr lang="en-US" sz="1700" dirty="0">
                <a:solidFill>
                  <a:srgbClr val="000000"/>
                </a:solidFill>
              </a:rPr>
              <a:t>Branding Guide – Logo | Color Scheme |Font | Tagline </a:t>
            </a:r>
          </a:p>
          <a:p>
            <a:r>
              <a:rPr lang="en-US" sz="1700" dirty="0">
                <a:solidFill>
                  <a:srgbClr val="000000"/>
                </a:solidFill>
              </a:rPr>
              <a:t>Social Media Policies – Politics | City Policies | Behavior</a:t>
            </a:r>
          </a:p>
          <a:p>
            <a:r>
              <a:rPr lang="en-US" sz="1700" dirty="0">
                <a:solidFill>
                  <a:srgbClr val="000000"/>
                </a:solidFill>
              </a:rPr>
              <a:t>Social Media Manners – Copyright | Grammar | Posting Times </a:t>
            </a:r>
          </a:p>
          <a:p>
            <a:r>
              <a:rPr lang="en-US" sz="1700" dirty="0">
                <a:solidFill>
                  <a:srgbClr val="000000"/>
                </a:solidFill>
              </a:rPr>
              <a:t>Quarterly Newsletter from PAWS </a:t>
            </a:r>
          </a:p>
          <a:p>
            <a:r>
              <a:rPr lang="en-US" sz="1700" dirty="0">
                <a:solidFill>
                  <a:srgbClr val="000000"/>
                </a:solidFill>
              </a:rPr>
              <a:t>New Building &gt; New Branding &gt; New Attitude (out with old in with new)</a:t>
            </a:r>
          </a:p>
          <a:p>
            <a:r>
              <a:rPr lang="en-US" sz="1700" dirty="0">
                <a:solidFill>
                  <a:srgbClr val="000000"/>
                </a:solidFill>
              </a:rPr>
              <a:t>Virtual Events – Live Sessions | Concert Series |Advice from Staff</a:t>
            </a:r>
          </a:p>
          <a:p>
            <a:r>
              <a:rPr lang="en-US" sz="1700" dirty="0">
                <a:solidFill>
                  <a:srgbClr val="000000"/>
                </a:solidFill>
              </a:rPr>
              <a:t>Headshots  - Board | Lead Volunteers? | Staff</a:t>
            </a:r>
          </a:p>
          <a:p>
            <a:r>
              <a:rPr lang="en-US" sz="1700" dirty="0">
                <a:solidFill>
                  <a:srgbClr val="000000"/>
                </a:solidFill>
              </a:rPr>
              <a:t>LinkedIn &amp; Pinterest </a:t>
            </a:r>
          </a:p>
          <a:p>
            <a:r>
              <a:rPr lang="en-US" sz="1700" dirty="0">
                <a:solidFill>
                  <a:srgbClr val="000000"/>
                </a:solidFill>
              </a:rPr>
              <a:t>Community Marketing Outreach </a:t>
            </a:r>
          </a:p>
          <a:p>
            <a:r>
              <a:rPr lang="en-US" sz="1700" dirty="0">
                <a:solidFill>
                  <a:srgbClr val="000000"/>
                </a:solidFill>
              </a:rPr>
              <a:t>Online Reputation Management – Push Reviews </a:t>
            </a:r>
          </a:p>
          <a:p>
            <a:r>
              <a:rPr lang="en-US" sz="1700" dirty="0">
                <a:solidFill>
                  <a:srgbClr val="000000"/>
                </a:solidFill>
              </a:rPr>
              <a:t>Movie In The Park – COVID has made this an even bigger thing! </a:t>
            </a:r>
          </a:p>
          <a:p>
            <a:pPr marL="0" indent="0">
              <a:buNone/>
            </a:pPr>
            <a:r>
              <a:rPr lang="en-US" sz="1700" dirty="0">
                <a:solidFill>
                  <a:srgbClr val="000000"/>
                </a:solidFill>
              </a:rPr>
              <a:t>… MAN POWER! </a:t>
            </a:r>
          </a:p>
          <a:p>
            <a:endParaRPr lang="en-US" sz="1700" dirty="0">
              <a:solidFill>
                <a:srgbClr val="000000"/>
              </a:solidFill>
            </a:endParaRPr>
          </a:p>
        </p:txBody>
      </p:sp>
    </p:spTree>
    <p:extLst>
      <p:ext uri="{BB962C8B-B14F-4D97-AF65-F5344CB8AC3E}">
        <p14:creationId xmlns:p14="http://schemas.microsoft.com/office/powerpoint/2010/main" val="2504007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BFE1AD3-B2BC-4567-8B4A-DCB8F9080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D70A28E-4FD8-4474-A206-E15B5EBB3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85801"/>
            <a:ext cx="12188952" cy="521767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FDE75AAD-F4A4-4ED2-9A2F-B2412F936C4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35" t="20008" r="8214" b="52759"/>
          <a:stretch/>
        </p:blipFill>
        <p:spPr>
          <a:xfrm flipV="1">
            <a:off x="2" y="0"/>
            <a:ext cx="12191999" cy="2235323"/>
          </a:xfrm>
          <a:custGeom>
            <a:avLst/>
            <a:gdLst>
              <a:gd name="connsiteX0" fmla="*/ 0 w 12191999"/>
              <a:gd name="connsiteY0" fmla="*/ 2235323 h 2235323"/>
              <a:gd name="connsiteX1" fmla="*/ 12191999 w 12191999"/>
              <a:gd name="connsiteY1" fmla="*/ 2235323 h 2235323"/>
              <a:gd name="connsiteX2" fmla="*/ 12191999 w 12191999"/>
              <a:gd name="connsiteY2" fmla="*/ 0 h 2235323"/>
              <a:gd name="connsiteX3" fmla="*/ 0 w 12191999"/>
              <a:gd name="connsiteY3" fmla="*/ 0 h 2235323"/>
            </a:gdLst>
            <a:ahLst/>
            <a:cxnLst>
              <a:cxn ang="0">
                <a:pos x="connsiteX0" y="connsiteY0"/>
              </a:cxn>
              <a:cxn ang="0">
                <a:pos x="connsiteX1" y="connsiteY1"/>
              </a:cxn>
              <a:cxn ang="0">
                <a:pos x="connsiteX2" y="connsiteY2"/>
              </a:cxn>
              <a:cxn ang="0">
                <a:pos x="connsiteX3" y="connsiteY3"/>
              </a:cxn>
            </a:cxnLst>
            <a:rect l="l" t="t" r="r" b="b"/>
            <a:pathLst>
              <a:path w="12191999" h="2235323">
                <a:moveTo>
                  <a:pt x="0" y="2235323"/>
                </a:moveTo>
                <a:lnTo>
                  <a:pt x="12191999" y="2235323"/>
                </a:lnTo>
                <a:lnTo>
                  <a:pt x="12191999" y="0"/>
                </a:lnTo>
                <a:lnTo>
                  <a:pt x="0" y="0"/>
                </a:lnTo>
                <a:close/>
              </a:path>
            </a:pathLst>
          </a:custGeom>
        </p:spPr>
      </p:pic>
      <p:sp>
        <p:nvSpPr>
          <p:cNvPr id="2" name="Title 1">
            <a:extLst>
              <a:ext uri="{FF2B5EF4-FFF2-40B4-BE49-F238E27FC236}">
                <a16:creationId xmlns:a16="http://schemas.microsoft.com/office/drawing/2014/main" id="{64963BFD-7C5B-7D46-9363-382B77E54966}"/>
              </a:ext>
            </a:extLst>
          </p:cNvPr>
          <p:cNvSpPr>
            <a:spLocks noGrp="1"/>
          </p:cNvSpPr>
          <p:nvPr>
            <p:ph type="title"/>
          </p:nvPr>
        </p:nvSpPr>
        <p:spPr>
          <a:xfrm>
            <a:off x="753925" y="1601735"/>
            <a:ext cx="10684151" cy="1991979"/>
          </a:xfrm>
        </p:spPr>
        <p:txBody>
          <a:bodyPr vert="horz" lIns="91440" tIns="45720" rIns="91440" bIns="45720" rtlCol="0" anchor="b">
            <a:normAutofit/>
          </a:bodyPr>
          <a:lstStyle/>
          <a:p>
            <a:pPr algn="ctr"/>
            <a:r>
              <a:rPr lang="en-US" sz="6600" kern="1200">
                <a:solidFill>
                  <a:srgbClr val="FFFFFF"/>
                </a:solidFill>
                <a:latin typeface="+mj-lt"/>
                <a:ea typeface="+mj-ea"/>
                <a:cs typeface="+mj-cs"/>
              </a:rPr>
              <a:t>THANK YOU</a:t>
            </a:r>
          </a:p>
        </p:txBody>
      </p:sp>
      <p:pic>
        <p:nvPicPr>
          <p:cNvPr id="21" name="Picture 20">
            <a:extLst>
              <a:ext uri="{FF2B5EF4-FFF2-40B4-BE49-F238E27FC236}">
                <a16:creationId xmlns:a16="http://schemas.microsoft.com/office/drawing/2014/main" id="{DA20CE0B-92EC-45FD-8F68-38003D6D8C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35" t="-1" r="8214" b="80325"/>
          <a:stretch/>
        </p:blipFill>
        <p:spPr>
          <a:xfrm flipV="1">
            <a:off x="0" y="4586080"/>
            <a:ext cx="12191999" cy="1614974"/>
          </a:xfrm>
          <a:custGeom>
            <a:avLst/>
            <a:gdLst>
              <a:gd name="connsiteX0" fmla="*/ 0 w 12191999"/>
              <a:gd name="connsiteY0" fmla="*/ 1614974 h 1614974"/>
              <a:gd name="connsiteX1" fmla="*/ 12191999 w 12191999"/>
              <a:gd name="connsiteY1" fmla="*/ 1614974 h 1614974"/>
              <a:gd name="connsiteX2" fmla="*/ 12191999 w 12191999"/>
              <a:gd name="connsiteY2" fmla="*/ 0 h 1614974"/>
              <a:gd name="connsiteX3" fmla="*/ 0 w 12191999"/>
              <a:gd name="connsiteY3" fmla="*/ 0 h 1614974"/>
            </a:gdLst>
            <a:ahLst/>
            <a:cxnLst>
              <a:cxn ang="0">
                <a:pos x="connsiteX0" y="connsiteY0"/>
              </a:cxn>
              <a:cxn ang="0">
                <a:pos x="connsiteX1" y="connsiteY1"/>
              </a:cxn>
              <a:cxn ang="0">
                <a:pos x="connsiteX2" y="connsiteY2"/>
              </a:cxn>
              <a:cxn ang="0">
                <a:pos x="connsiteX3" y="connsiteY3"/>
              </a:cxn>
            </a:cxnLst>
            <a:rect l="l" t="t" r="r" b="b"/>
            <a:pathLst>
              <a:path w="12191999" h="1614974">
                <a:moveTo>
                  <a:pt x="0" y="1614974"/>
                </a:moveTo>
                <a:lnTo>
                  <a:pt x="12191999" y="1614974"/>
                </a:lnTo>
                <a:lnTo>
                  <a:pt x="12191999" y="0"/>
                </a:lnTo>
                <a:lnTo>
                  <a:pt x="0" y="0"/>
                </a:lnTo>
                <a:close/>
              </a:path>
            </a:pathLst>
          </a:custGeom>
        </p:spPr>
      </p:pic>
    </p:spTree>
    <p:extLst>
      <p:ext uri="{BB962C8B-B14F-4D97-AF65-F5344CB8AC3E}">
        <p14:creationId xmlns:p14="http://schemas.microsoft.com/office/powerpoint/2010/main" val="852524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Title 1">
            <a:extLst>
              <a:ext uri="{FF2B5EF4-FFF2-40B4-BE49-F238E27FC236}">
                <a16:creationId xmlns:a16="http://schemas.microsoft.com/office/drawing/2014/main" id="{FAE79EC3-4CEF-D94B-9F8C-E1CDF9ED8FD4}"/>
              </a:ext>
            </a:extLst>
          </p:cNvPr>
          <p:cNvSpPr>
            <a:spLocks noGrp="1"/>
          </p:cNvSpPr>
          <p:nvPr>
            <p:ph type="title"/>
          </p:nvPr>
        </p:nvSpPr>
        <p:spPr>
          <a:xfrm>
            <a:off x="804672" y="457200"/>
            <a:ext cx="10579398" cy="1299411"/>
          </a:xfrm>
        </p:spPr>
        <p:txBody>
          <a:bodyPr vert="horz" lIns="91440" tIns="45720" rIns="91440" bIns="45720" rtlCol="0" anchor="ctr">
            <a:normAutofit/>
          </a:bodyPr>
          <a:lstStyle/>
          <a:p>
            <a:r>
              <a:rPr lang="en-US" kern="1200">
                <a:solidFill>
                  <a:srgbClr val="FFFFFF"/>
                </a:solidFill>
                <a:latin typeface="+mj-lt"/>
                <a:ea typeface="+mj-ea"/>
                <a:cs typeface="+mj-cs"/>
              </a:rPr>
              <a:t>FACEBOOK INSIGHTS</a:t>
            </a:r>
          </a:p>
        </p:txBody>
      </p:sp>
      <p:sp>
        <p:nvSpPr>
          <p:cNvPr id="15" name="Rectangle 14">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E5EE432C-BC20-8448-AD39-024689C9ACA1}"/>
              </a:ext>
            </a:extLst>
          </p:cNvPr>
          <p:cNvPicPr>
            <a:picLocks noGrp="1" noChangeAspect="1"/>
          </p:cNvPicPr>
          <p:nvPr>
            <p:ph idx="1"/>
          </p:nvPr>
        </p:nvPicPr>
        <p:blipFill>
          <a:blip r:embed="rId3"/>
          <a:stretch>
            <a:fillRect/>
          </a:stretch>
        </p:blipFill>
        <p:spPr>
          <a:xfrm>
            <a:off x="804671" y="3399700"/>
            <a:ext cx="4954693" cy="2093357"/>
          </a:xfrm>
          <a:prstGeom prst="rect">
            <a:avLst/>
          </a:prstGeom>
        </p:spPr>
      </p:pic>
      <p:sp>
        <p:nvSpPr>
          <p:cNvPr id="6" name="TextBox 5">
            <a:extLst>
              <a:ext uri="{FF2B5EF4-FFF2-40B4-BE49-F238E27FC236}">
                <a16:creationId xmlns:a16="http://schemas.microsoft.com/office/drawing/2014/main" id="{32C76522-0B01-1E47-8888-1C64024DFDAA}"/>
              </a:ext>
            </a:extLst>
          </p:cNvPr>
          <p:cNvSpPr txBox="1"/>
          <p:nvPr/>
        </p:nvSpPr>
        <p:spPr>
          <a:xfrm>
            <a:off x="6354871" y="2827419"/>
            <a:ext cx="5029200" cy="322762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a:solidFill>
                  <a:srgbClr val="000000"/>
                </a:solidFill>
              </a:rPr>
              <a:t>As of  10/23/2018 we had a 351% spike in ‘likes’ on our page since I began a new marketing strategy. This put us at 4,869 Page Likes. As of Today we have 8,200 on the dot. We are currently averaging 2,000 likes a year.</a:t>
            </a:r>
          </a:p>
        </p:txBody>
      </p:sp>
    </p:spTree>
    <p:extLst>
      <p:ext uri="{BB962C8B-B14F-4D97-AF65-F5344CB8AC3E}">
        <p14:creationId xmlns:p14="http://schemas.microsoft.com/office/powerpoint/2010/main" val="1480662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Title 1">
            <a:extLst>
              <a:ext uri="{FF2B5EF4-FFF2-40B4-BE49-F238E27FC236}">
                <a16:creationId xmlns:a16="http://schemas.microsoft.com/office/drawing/2014/main" id="{1E70E3A9-7843-6042-AB94-EC06BB231AF5}"/>
              </a:ext>
            </a:extLst>
          </p:cNvPr>
          <p:cNvSpPr>
            <a:spLocks noGrp="1"/>
          </p:cNvSpPr>
          <p:nvPr>
            <p:ph type="title"/>
          </p:nvPr>
        </p:nvSpPr>
        <p:spPr>
          <a:xfrm>
            <a:off x="804672" y="457200"/>
            <a:ext cx="10579398" cy="1299411"/>
          </a:xfrm>
        </p:spPr>
        <p:txBody>
          <a:bodyPr vert="horz" lIns="91440" tIns="45720" rIns="91440" bIns="45720" rtlCol="0" anchor="ctr">
            <a:normAutofit/>
          </a:bodyPr>
          <a:lstStyle/>
          <a:p>
            <a:r>
              <a:rPr lang="en-US" kern="1200">
                <a:solidFill>
                  <a:srgbClr val="FFFFFF"/>
                </a:solidFill>
                <a:latin typeface="+mj-lt"/>
                <a:ea typeface="+mj-ea"/>
                <a:cs typeface="+mj-cs"/>
              </a:rPr>
              <a:t>FACEBOOK INSIGHTS</a:t>
            </a:r>
          </a:p>
        </p:txBody>
      </p:sp>
      <p:sp>
        <p:nvSpPr>
          <p:cNvPr id="15" name="Rectangle 14">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2AB80F24-B494-3A44-9148-51D0F8364801}"/>
              </a:ext>
            </a:extLst>
          </p:cNvPr>
          <p:cNvPicPr>
            <a:picLocks noGrp="1" noChangeAspect="1"/>
          </p:cNvPicPr>
          <p:nvPr>
            <p:ph idx="1"/>
          </p:nvPr>
        </p:nvPicPr>
        <p:blipFill>
          <a:blip r:embed="rId3"/>
          <a:stretch>
            <a:fillRect/>
          </a:stretch>
        </p:blipFill>
        <p:spPr>
          <a:xfrm>
            <a:off x="804671" y="3381120"/>
            <a:ext cx="4954693" cy="2130517"/>
          </a:xfrm>
          <a:prstGeom prst="rect">
            <a:avLst/>
          </a:prstGeom>
        </p:spPr>
      </p:pic>
      <p:sp>
        <p:nvSpPr>
          <p:cNvPr id="6" name="TextBox 5">
            <a:extLst>
              <a:ext uri="{FF2B5EF4-FFF2-40B4-BE49-F238E27FC236}">
                <a16:creationId xmlns:a16="http://schemas.microsoft.com/office/drawing/2014/main" id="{4E7F96E1-EB15-CD40-80BC-2AFC90DD9DC3}"/>
              </a:ext>
            </a:extLst>
          </p:cNvPr>
          <p:cNvSpPr txBox="1"/>
          <p:nvPr/>
        </p:nvSpPr>
        <p:spPr>
          <a:xfrm>
            <a:off x="6354871" y="2827419"/>
            <a:ext cx="5029200" cy="322762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a:solidFill>
                  <a:srgbClr val="000000"/>
                </a:solidFill>
              </a:rPr>
              <a:t>Followers vs. Like. People can follow a page without ”liking” it. We have a total of 8,494 as of today vs. 4,787 in 2018</a:t>
            </a:r>
          </a:p>
        </p:txBody>
      </p:sp>
    </p:spTree>
    <p:extLst>
      <p:ext uri="{BB962C8B-B14F-4D97-AF65-F5344CB8AC3E}">
        <p14:creationId xmlns:p14="http://schemas.microsoft.com/office/powerpoint/2010/main" val="518821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23E859E-BCBF-4E66-BDB2-B45C40789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27419"/>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A9AEE7E-B925-446D-8A61-75BFE40B8B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a:off x="0" y="1217573"/>
            <a:ext cx="12192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Title 1">
            <a:extLst>
              <a:ext uri="{FF2B5EF4-FFF2-40B4-BE49-F238E27FC236}">
                <a16:creationId xmlns:a16="http://schemas.microsoft.com/office/drawing/2014/main" id="{B7849460-B5C9-A742-8ED3-B361EDE3E20B}"/>
              </a:ext>
            </a:extLst>
          </p:cNvPr>
          <p:cNvSpPr>
            <a:spLocks noGrp="1"/>
          </p:cNvSpPr>
          <p:nvPr>
            <p:ph type="title"/>
          </p:nvPr>
        </p:nvSpPr>
        <p:spPr>
          <a:xfrm>
            <a:off x="804672" y="457200"/>
            <a:ext cx="10579398" cy="1299411"/>
          </a:xfrm>
        </p:spPr>
        <p:txBody>
          <a:bodyPr vert="horz" lIns="91440" tIns="45720" rIns="91440" bIns="45720" rtlCol="0" anchor="ctr">
            <a:normAutofit/>
          </a:bodyPr>
          <a:lstStyle/>
          <a:p>
            <a:r>
              <a:rPr lang="en-US" kern="1200">
                <a:solidFill>
                  <a:srgbClr val="FFFFFF"/>
                </a:solidFill>
                <a:latin typeface="+mj-lt"/>
                <a:ea typeface="+mj-ea"/>
                <a:cs typeface="+mj-cs"/>
              </a:rPr>
              <a:t>FACEBOOK INSIGHTS</a:t>
            </a:r>
          </a:p>
        </p:txBody>
      </p:sp>
      <p:sp>
        <p:nvSpPr>
          <p:cNvPr id="15" name="Rectangle 14">
            <a:extLst>
              <a:ext uri="{FF2B5EF4-FFF2-40B4-BE49-F238E27FC236}">
                <a16:creationId xmlns:a16="http://schemas.microsoft.com/office/drawing/2014/main" id="{B45D527E-542C-44E0-8FC2-F03B24C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2466471"/>
            <a:ext cx="12188952" cy="4391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8A2A9CE8-939C-1B41-A6A1-94CEBAF560F2}"/>
              </a:ext>
            </a:extLst>
          </p:cNvPr>
          <p:cNvPicPr>
            <a:picLocks noGrp="1" noChangeAspect="1"/>
          </p:cNvPicPr>
          <p:nvPr>
            <p:ph idx="1"/>
          </p:nvPr>
        </p:nvPicPr>
        <p:blipFill>
          <a:blip r:embed="rId3"/>
          <a:stretch>
            <a:fillRect/>
          </a:stretch>
        </p:blipFill>
        <p:spPr>
          <a:xfrm>
            <a:off x="804671" y="2891844"/>
            <a:ext cx="4954693" cy="3109069"/>
          </a:xfrm>
          <a:prstGeom prst="rect">
            <a:avLst/>
          </a:prstGeom>
        </p:spPr>
      </p:pic>
      <p:sp>
        <p:nvSpPr>
          <p:cNvPr id="6" name="TextBox 5">
            <a:extLst>
              <a:ext uri="{FF2B5EF4-FFF2-40B4-BE49-F238E27FC236}">
                <a16:creationId xmlns:a16="http://schemas.microsoft.com/office/drawing/2014/main" id="{88DCA33C-04F1-7F43-9756-429F138A11CA}"/>
              </a:ext>
            </a:extLst>
          </p:cNvPr>
          <p:cNvSpPr txBox="1"/>
          <p:nvPr/>
        </p:nvSpPr>
        <p:spPr>
          <a:xfrm>
            <a:off x="6354871" y="2827419"/>
            <a:ext cx="5029200" cy="322762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a:solidFill>
                  <a:srgbClr val="000000"/>
                </a:solidFill>
              </a:rPr>
              <a:t>Since 10/23 we have surpassed the city. We used to be about 2,000 like ahead, as of late they are starting to catch our tail. We are now closer to Plano Animal Shelter.</a:t>
            </a:r>
          </a:p>
        </p:txBody>
      </p:sp>
    </p:spTree>
    <p:extLst>
      <p:ext uri="{BB962C8B-B14F-4D97-AF65-F5344CB8AC3E}">
        <p14:creationId xmlns:p14="http://schemas.microsoft.com/office/powerpoint/2010/main" val="3013200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6A6434-5C64-2A4A-8017-336919A4F298}"/>
              </a:ext>
            </a:extLst>
          </p:cNvPr>
          <p:cNvSpPr>
            <a:spLocks noGrp="1"/>
          </p:cNvSpPr>
          <p:nvPr>
            <p:ph type="title"/>
          </p:nvPr>
        </p:nvSpPr>
        <p:spPr>
          <a:xfrm>
            <a:off x="640079" y="2053641"/>
            <a:ext cx="3669161" cy="2760098"/>
          </a:xfrm>
        </p:spPr>
        <p:txBody>
          <a:bodyPr>
            <a:normAutofit/>
          </a:bodyPr>
          <a:lstStyle/>
          <a:p>
            <a:r>
              <a:rPr lang="en-US">
                <a:solidFill>
                  <a:srgbClr val="FFFFFF"/>
                </a:solidFill>
              </a:rPr>
              <a:t>FACEBOOK INSIGHTS - Summary</a:t>
            </a:r>
          </a:p>
        </p:txBody>
      </p:sp>
      <p:sp>
        <p:nvSpPr>
          <p:cNvPr id="3" name="Content Placeholder 2">
            <a:extLst>
              <a:ext uri="{FF2B5EF4-FFF2-40B4-BE49-F238E27FC236}">
                <a16:creationId xmlns:a16="http://schemas.microsoft.com/office/drawing/2014/main" id="{9D58867D-83E2-0949-93CA-A696AE14EDD8}"/>
              </a:ext>
            </a:extLst>
          </p:cNvPr>
          <p:cNvSpPr>
            <a:spLocks noGrp="1"/>
          </p:cNvSpPr>
          <p:nvPr>
            <p:ph idx="1"/>
          </p:nvPr>
        </p:nvSpPr>
        <p:spPr>
          <a:xfrm>
            <a:off x="6090574" y="801866"/>
            <a:ext cx="5306084" cy="5230634"/>
          </a:xfrm>
        </p:spPr>
        <p:txBody>
          <a:bodyPr anchor="ctr">
            <a:normAutofit/>
          </a:bodyPr>
          <a:lstStyle/>
          <a:p>
            <a:pPr marL="0" indent="0">
              <a:buNone/>
            </a:pPr>
            <a:r>
              <a:rPr lang="en-US" sz="2400" dirty="0">
                <a:solidFill>
                  <a:srgbClr val="000000"/>
                </a:solidFill>
              </a:rPr>
              <a:t>Great Job! TCAS &amp; PAWS has done a great job collaborating with each other to build an organic audience that truly cares about our shelter. Most the money raised has been from Facebook! This is amazing and the city has noticed. We got this! </a:t>
            </a:r>
          </a:p>
          <a:p>
            <a:pPr marL="0" indent="0">
              <a:buNone/>
            </a:pPr>
            <a:endParaRPr lang="en-US" sz="2400" dirty="0">
              <a:solidFill>
                <a:srgbClr val="000000"/>
              </a:solidFill>
            </a:endParaRPr>
          </a:p>
          <a:p>
            <a:pPr marL="0" indent="0">
              <a:buNone/>
            </a:pPr>
            <a:r>
              <a:rPr lang="en-US" sz="2400" dirty="0">
                <a:solidFill>
                  <a:srgbClr val="000000"/>
                </a:solidFill>
              </a:rPr>
              <a:t>GOALS:</a:t>
            </a:r>
          </a:p>
          <a:p>
            <a:pPr marL="0" indent="0">
              <a:buNone/>
            </a:pPr>
            <a:r>
              <a:rPr lang="en-US" sz="2400" dirty="0">
                <a:solidFill>
                  <a:srgbClr val="000000"/>
                </a:solidFill>
              </a:rPr>
              <a:t>Facebook Messenger Policy &amp; Facebook Manners</a:t>
            </a:r>
          </a:p>
          <a:p>
            <a:pPr marL="0" indent="0">
              <a:buNone/>
            </a:pPr>
            <a:r>
              <a:rPr lang="en-US" sz="2400" dirty="0">
                <a:solidFill>
                  <a:srgbClr val="000000"/>
                </a:solidFill>
              </a:rPr>
              <a:t>Grammar </a:t>
            </a:r>
          </a:p>
          <a:p>
            <a:pPr marL="0" indent="0">
              <a:buNone/>
            </a:pPr>
            <a:r>
              <a:rPr lang="en-US" sz="2400" dirty="0">
                <a:solidFill>
                  <a:srgbClr val="000000"/>
                </a:solidFill>
              </a:rPr>
              <a:t>Working Hours</a:t>
            </a:r>
          </a:p>
          <a:p>
            <a:pPr marL="0" indent="0">
              <a:buNone/>
            </a:pPr>
            <a:endParaRPr lang="en-US" sz="2400" dirty="0">
              <a:solidFill>
                <a:srgbClr val="000000"/>
              </a:solidFill>
            </a:endParaRPr>
          </a:p>
        </p:txBody>
      </p:sp>
    </p:spTree>
    <p:extLst>
      <p:ext uri="{BB962C8B-B14F-4D97-AF65-F5344CB8AC3E}">
        <p14:creationId xmlns:p14="http://schemas.microsoft.com/office/powerpoint/2010/main" val="30224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89BB1-3022-D146-AB1F-4D2CC91824E8}"/>
              </a:ext>
            </a:extLst>
          </p:cNvPr>
          <p:cNvSpPr>
            <a:spLocks noGrp="1"/>
          </p:cNvSpPr>
          <p:nvPr>
            <p:ph type="title"/>
          </p:nvPr>
        </p:nvSpPr>
        <p:spPr>
          <a:xfrm>
            <a:off x="930563" y="360012"/>
            <a:ext cx="10515600" cy="1325563"/>
          </a:xfrm>
        </p:spPr>
        <p:txBody>
          <a:bodyPr/>
          <a:lstStyle/>
          <a:p>
            <a:r>
              <a:rPr lang="en-US" dirty="0"/>
              <a:t>INSTAGRAM by FACEBOOK </a:t>
            </a:r>
          </a:p>
        </p:txBody>
      </p:sp>
      <p:pic>
        <p:nvPicPr>
          <p:cNvPr id="5" name="Content Placeholder 4" descr="A screenshot of a social media post&#10;&#10;Description automatically generated">
            <a:extLst>
              <a:ext uri="{FF2B5EF4-FFF2-40B4-BE49-F238E27FC236}">
                <a16:creationId xmlns:a16="http://schemas.microsoft.com/office/drawing/2014/main" id="{EA64BDCE-498F-F74D-AA3C-6FA5A9714150}"/>
              </a:ext>
            </a:extLst>
          </p:cNvPr>
          <p:cNvPicPr>
            <a:picLocks noGrp="1" noChangeAspect="1"/>
          </p:cNvPicPr>
          <p:nvPr>
            <p:ph idx="1"/>
          </p:nvPr>
        </p:nvPicPr>
        <p:blipFill>
          <a:blip r:embed="rId2"/>
          <a:stretch>
            <a:fillRect/>
          </a:stretch>
        </p:blipFill>
        <p:spPr>
          <a:xfrm>
            <a:off x="219155" y="2567708"/>
            <a:ext cx="5876846" cy="4142929"/>
          </a:xfrm>
        </p:spPr>
      </p:pic>
      <p:sp>
        <p:nvSpPr>
          <p:cNvPr id="6" name="TextBox 5">
            <a:extLst>
              <a:ext uri="{FF2B5EF4-FFF2-40B4-BE49-F238E27FC236}">
                <a16:creationId xmlns:a16="http://schemas.microsoft.com/office/drawing/2014/main" id="{FE3B5E01-1C86-6A40-8280-D8E3E3424125}"/>
              </a:ext>
            </a:extLst>
          </p:cNvPr>
          <p:cNvSpPr txBox="1"/>
          <p:nvPr/>
        </p:nvSpPr>
        <p:spPr>
          <a:xfrm>
            <a:off x="2540001" y="2299855"/>
            <a:ext cx="1903085" cy="369332"/>
          </a:xfrm>
          <a:prstGeom prst="rect">
            <a:avLst/>
          </a:prstGeom>
          <a:noFill/>
        </p:spPr>
        <p:txBody>
          <a:bodyPr wrap="none" rtlCol="0">
            <a:spAutoFit/>
          </a:bodyPr>
          <a:lstStyle/>
          <a:p>
            <a:r>
              <a:rPr lang="en-US" dirty="0"/>
              <a:t>AS OF 10/23/2018</a:t>
            </a:r>
          </a:p>
        </p:txBody>
      </p:sp>
      <p:cxnSp>
        <p:nvCxnSpPr>
          <p:cNvPr id="8" name="Straight Arrow Connector 7">
            <a:extLst>
              <a:ext uri="{FF2B5EF4-FFF2-40B4-BE49-F238E27FC236}">
                <a16:creationId xmlns:a16="http://schemas.microsoft.com/office/drawing/2014/main" id="{23AA6AB6-3A8A-624D-9001-75A686EDE5C4}"/>
              </a:ext>
            </a:extLst>
          </p:cNvPr>
          <p:cNvCxnSpPr/>
          <p:nvPr/>
        </p:nvCxnSpPr>
        <p:spPr>
          <a:xfrm flipH="1">
            <a:off x="3906982" y="2456873"/>
            <a:ext cx="1634836" cy="9721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782FE7D-1541-C849-87AA-A02BF732CC8A}"/>
              </a:ext>
            </a:extLst>
          </p:cNvPr>
          <p:cNvSpPr txBox="1"/>
          <p:nvPr/>
        </p:nvSpPr>
        <p:spPr>
          <a:xfrm>
            <a:off x="4888839" y="2198377"/>
            <a:ext cx="1484252" cy="369332"/>
          </a:xfrm>
          <a:prstGeom prst="rect">
            <a:avLst/>
          </a:prstGeom>
          <a:noFill/>
        </p:spPr>
        <p:txBody>
          <a:bodyPr wrap="none" rtlCol="0">
            <a:spAutoFit/>
          </a:bodyPr>
          <a:lstStyle/>
          <a:p>
            <a:r>
              <a:rPr lang="en-US" dirty="0"/>
              <a:t>898 Followers</a:t>
            </a:r>
          </a:p>
        </p:txBody>
      </p:sp>
      <p:pic>
        <p:nvPicPr>
          <p:cNvPr id="12" name="Picture 11" descr="A screenshot of a cell phone&#10;&#10;Description automatically generated">
            <a:extLst>
              <a:ext uri="{FF2B5EF4-FFF2-40B4-BE49-F238E27FC236}">
                <a16:creationId xmlns:a16="http://schemas.microsoft.com/office/drawing/2014/main" id="{760B42B1-490C-FD49-A52B-CD53CC393BF8}"/>
              </a:ext>
            </a:extLst>
          </p:cNvPr>
          <p:cNvPicPr>
            <a:picLocks noChangeAspect="1"/>
          </p:cNvPicPr>
          <p:nvPr/>
        </p:nvPicPr>
        <p:blipFill>
          <a:blip r:embed="rId3"/>
          <a:stretch>
            <a:fillRect/>
          </a:stretch>
        </p:blipFill>
        <p:spPr>
          <a:xfrm>
            <a:off x="6704005" y="2567709"/>
            <a:ext cx="5126328" cy="4295895"/>
          </a:xfrm>
          <a:prstGeom prst="rect">
            <a:avLst/>
          </a:prstGeom>
        </p:spPr>
      </p:pic>
      <p:cxnSp>
        <p:nvCxnSpPr>
          <p:cNvPr id="14" name="Straight Arrow Connector 13">
            <a:extLst>
              <a:ext uri="{FF2B5EF4-FFF2-40B4-BE49-F238E27FC236}">
                <a16:creationId xmlns:a16="http://schemas.microsoft.com/office/drawing/2014/main" id="{8D6352A3-130B-F744-AC27-D84B928651E9}"/>
              </a:ext>
            </a:extLst>
          </p:cNvPr>
          <p:cNvCxnSpPr/>
          <p:nvPr/>
        </p:nvCxnSpPr>
        <p:spPr>
          <a:xfrm>
            <a:off x="7906327" y="2484521"/>
            <a:ext cx="1173018" cy="554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E9816B8-7444-2D44-A6EE-1B885D0A8CCF}"/>
              </a:ext>
            </a:extLst>
          </p:cNvPr>
          <p:cNvSpPr txBox="1"/>
          <p:nvPr/>
        </p:nvSpPr>
        <p:spPr>
          <a:xfrm>
            <a:off x="7927319" y="2115967"/>
            <a:ext cx="1658980" cy="369332"/>
          </a:xfrm>
          <a:prstGeom prst="rect">
            <a:avLst/>
          </a:prstGeom>
          <a:noFill/>
        </p:spPr>
        <p:txBody>
          <a:bodyPr wrap="none" rtlCol="0">
            <a:spAutoFit/>
          </a:bodyPr>
          <a:lstStyle/>
          <a:p>
            <a:r>
              <a:rPr lang="en-US" dirty="0"/>
              <a:t>1,602 Followers</a:t>
            </a:r>
          </a:p>
        </p:txBody>
      </p:sp>
    </p:spTree>
    <p:extLst>
      <p:ext uri="{BB962C8B-B14F-4D97-AF65-F5344CB8AC3E}">
        <p14:creationId xmlns:p14="http://schemas.microsoft.com/office/powerpoint/2010/main" val="993098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F73D71E-974D-3947-84F7-80699B7EADC3}"/>
              </a:ext>
            </a:extLst>
          </p:cNvPr>
          <p:cNvSpPr>
            <a:spLocks noGrp="1"/>
          </p:cNvSpPr>
          <p:nvPr>
            <p:ph type="title"/>
          </p:nvPr>
        </p:nvSpPr>
        <p:spPr>
          <a:xfrm>
            <a:off x="1179226" y="826680"/>
            <a:ext cx="9833548" cy="1325563"/>
          </a:xfrm>
        </p:spPr>
        <p:txBody>
          <a:bodyPr>
            <a:normAutofit/>
          </a:bodyPr>
          <a:lstStyle/>
          <a:p>
            <a:pPr algn="ctr"/>
            <a:r>
              <a:rPr lang="en-US" sz="4000">
                <a:solidFill>
                  <a:srgbClr val="FFFFFF"/>
                </a:solidFill>
              </a:rPr>
              <a:t>SNAPCHAT </a:t>
            </a:r>
          </a:p>
        </p:txBody>
      </p:sp>
      <p:sp>
        <p:nvSpPr>
          <p:cNvPr id="3" name="Content Placeholder 2">
            <a:extLst>
              <a:ext uri="{FF2B5EF4-FFF2-40B4-BE49-F238E27FC236}">
                <a16:creationId xmlns:a16="http://schemas.microsoft.com/office/drawing/2014/main" id="{678F144E-E4FE-C844-A5B1-BCCA6B4E2165}"/>
              </a:ext>
            </a:extLst>
          </p:cNvPr>
          <p:cNvSpPr>
            <a:spLocks noGrp="1"/>
          </p:cNvSpPr>
          <p:nvPr>
            <p:ph idx="1"/>
          </p:nvPr>
        </p:nvSpPr>
        <p:spPr>
          <a:xfrm>
            <a:off x="1179226" y="3092970"/>
            <a:ext cx="9833548" cy="2693976"/>
          </a:xfrm>
        </p:spPr>
        <p:txBody>
          <a:bodyPr>
            <a:normAutofit/>
          </a:bodyPr>
          <a:lstStyle/>
          <a:p>
            <a:r>
              <a:rPr lang="en-US" sz="2000">
                <a:solidFill>
                  <a:srgbClr val="000000"/>
                </a:solidFill>
              </a:rPr>
              <a:t>We are no longer focusing on Snapchat:</a:t>
            </a:r>
          </a:p>
          <a:p>
            <a:endParaRPr lang="en-US" sz="2000">
              <a:solidFill>
                <a:srgbClr val="000000"/>
              </a:solidFill>
            </a:endParaRPr>
          </a:p>
          <a:p>
            <a:pPr marL="0" indent="0">
              <a:buNone/>
            </a:pPr>
            <a:r>
              <a:rPr lang="en-US" sz="2000">
                <a:solidFill>
                  <a:srgbClr val="000000"/>
                </a:solidFill>
              </a:rPr>
              <a:t>Not enough volunteers</a:t>
            </a:r>
          </a:p>
          <a:p>
            <a:pPr marL="0" indent="0">
              <a:buNone/>
            </a:pPr>
            <a:r>
              <a:rPr lang="en-US" sz="2000">
                <a:solidFill>
                  <a:srgbClr val="000000"/>
                </a:solidFill>
              </a:rPr>
              <a:t>Not enough manpower</a:t>
            </a:r>
          </a:p>
          <a:p>
            <a:pPr marL="0" indent="0">
              <a:buNone/>
            </a:pPr>
            <a:endParaRPr lang="en-US" sz="2000">
              <a:solidFill>
                <a:srgbClr val="000000"/>
              </a:solidFill>
            </a:endParaRPr>
          </a:p>
          <a:p>
            <a:pPr marL="0" indent="0">
              <a:buNone/>
            </a:pPr>
            <a:r>
              <a:rPr lang="en-US" sz="2000">
                <a:solidFill>
                  <a:srgbClr val="000000"/>
                </a:solidFill>
              </a:rPr>
              <a:t>We will keep our account inactive until further notice. </a:t>
            </a:r>
          </a:p>
        </p:txBody>
      </p:sp>
    </p:spTree>
    <p:extLst>
      <p:ext uri="{BB962C8B-B14F-4D97-AF65-F5344CB8AC3E}">
        <p14:creationId xmlns:p14="http://schemas.microsoft.com/office/powerpoint/2010/main" val="980327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F21AAA7-27EA-EA42-AF17-9A88C4C65E13}"/>
              </a:ext>
            </a:extLst>
          </p:cNvPr>
          <p:cNvSpPr>
            <a:spLocks noGrp="1"/>
          </p:cNvSpPr>
          <p:nvPr>
            <p:ph type="title"/>
          </p:nvPr>
        </p:nvSpPr>
        <p:spPr>
          <a:xfrm>
            <a:off x="6617740" y="802955"/>
            <a:ext cx="4766330" cy="1454051"/>
          </a:xfrm>
        </p:spPr>
        <p:txBody>
          <a:bodyPr vert="horz" lIns="91440" tIns="45720" rIns="91440" bIns="45720" rtlCol="0" anchor="ctr">
            <a:normAutofit/>
          </a:bodyPr>
          <a:lstStyle/>
          <a:p>
            <a:r>
              <a:rPr lang="en-US" sz="3600" kern="1200">
                <a:solidFill>
                  <a:srgbClr val="000000"/>
                </a:solidFill>
                <a:latin typeface="+mj-lt"/>
                <a:ea typeface="+mj-ea"/>
                <a:cs typeface="+mj-cs"/>
              </a:rPr>
              <a:t>TikTok – YAY! THIS IS DOING GOOD!	</a:t>
            </a:r>
          </a:p>
        </p:txBody>
      </p:sp>
      <p:sp>
        <p:nvSpPr>
          <p:cNvPr id="15"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dog looking at the camera&#10;&#10;Description automatically generated">
            <a:extLst>
              <a:ext uri="{FF2B5EF4-FFF2-40B4-BE49-F238E27FC236}">
                <a16:creationId xmlns:a16="http://schemas.microsoft.com/office/drawing/2014/main" id="{5501C689-DE52-B740-84F6-13C066284FDE}"/>
              </a:ext>
            </a:extLst>
          </p:cNvPr>
          <p:cNvPicPr>
            <a:picLocks noGrp="1" noChangeAspect="1"/>
          </p:cNvPicPr>
          <p:nvPr>
            <p:ph idx="1"/>
          </p:nvPr>
        </p:nvPicPr>
        <p:blipFill rotWithShape="1">
          <a:blip r:embed="rId3"/>
          <a:srcRect l="-646" r="1599" b="50524"/>
          <a:stretch/>
        </p:blipFill>
        <p:spPr>
          <a:xfrm>
            <a:off x="381762" y="1700784"/>
            <a:ext cx="4055363" cy="4379976"/>
          </a:xfrm>
          <a:prstGeom prst="rect">
            <a:avLst/>
          </a:prstGeom>
        </p:spPr>
      </p:pic>
      <p:sp>
        <p:nvSpPr>
          <p:cNvPr id="6" name="TextBox 5">
            <a:extLst>
              <a:ext uri="{FF2B5EF4-FFF2-40B4-BE49-F238E27FC236}">
                <a16:creationId xmlns:a16="http://schemas.microsoft.com/office/drawing/2014/main" id="{18A9F50B-F07C-BE49-8C49-1AA4DCDFC99E}"/>
              </a:ext>
            </a:extLst>
          </p:cNvPr>
          <p:cNvSpPr txBox="1"/>
          <p:nvPr/>
        </p:nvSpPr>
        <p:spPr>
          <a:xfrm>
            <a:off x="6621072" y="2421683"/>
            <a:ext cx="4765949" cy="3353476"/>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a:solidFill>
                  <a:srgbClr val="000000"/>
                </a:solidFill>
              </a:rPr>
              <a:t>We have started TikTok! We are off to a great start! Let's keep this up! </a:t>
            </a:r>
          </a:p>
          <a:p>
            <a:pPr indent="-228600">
              <a:lnSpc>
                <a:spcPct val="90000"/>
              </a:lnSpc>
              <a:spcAft>
                <a:spcPts val="600"/>
              </a:spcAft>
              <a:buFont typeface="Arial" panose="020B0604020202020204" pitchFamily="34" charset="0"/>
              <a:buChar char="•"/>
            </a:pPr>
            <a:endParaRPr lang="en-US">
              <a:solidFill>
                <a:srgbClr val="000000"/>
              </a:solidFill>
            </a:endParaRPr>
          </a:p>
          <a:p>
            <a:pPr indent="-228600">
              <a:lnSpc>
                <a:spcPct val="90000"/>
              </a:lnSpc>
              <a:spcAft>
                <a:spcPts val="600"/>
              </a:spcAft>
              <a:buFont typeface="Arial" panose="020B0604020202020204" pitchFamily="34" charset="0"/>
              <a:buChar char="•"/>
            </a:pPr>
            <a:endParaRPr lang="en-US">
              <a:solidFill>
                <a:srgbClr val="000000"/>
              </a:solidFill>
            </a:endParaRPr>
          </a:p>
          <a:p>
            <a:pPr indent="-228600">
              <a:lnSpc>
                <a:spcPct val="90000"/>
              </a:lnSpc>
              <a:spcAft>
                <a:spcPts val="600"/>
              </a:spcAft>
              <a:buFont typeface="Arial" panose="020B0604020202020204" pitchFamily="34" charset="0"/>
              <a:buChar char="•"/>
            </a:pPr>
            <a:r>
              <a:rPr lang="en-US">
                <a:solidFill>
                  <a:srgbClr val="000000"/>
                </a:solidFill>
              </a:rPr>
              <a:t>We need to build a strategy that we can execute with TCAS &amp; PAWS Support</a:t>
            </a:r>
          </a:p>
          <a:p>
            <a:pPr indent="-228600">
              <a:lnSpc>
                <a:spcPct val="90000"/>
              </a:lnSpc>
              <a:spcAft>
                <a:spcPts val="600"/>
              </a:spcAft>
              <a:buFont typeface="Arial" panose="020B0604020202020204" pitchFamily="34" charset="0"/>
              <a:buChar char="•"/>
            </a:pPr>
            <a:endParaRPr lang="en-US">
              <a:solidFill>
                <a:srgbClr val="000000"/>
              </a:solidFill>
            </a:endParaRPr>
          </a:p>
        </p:txBody>
      </p:sp>
    </p:spTree>
    <p:extLst>
      <p:ext uri="{BB962C8B-B14F-4D97-AF65-F5344CB8AC3E}">
        <p14:creationId xmlns:p14="http://schemas.microsoft.com/office/powerpoint/2010/main" val="1729301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39A38EB-2F9F-B94F-A4C8-6B43FCABBF92}"/>
              </a:ext>
            </a:extLst>
          </p:cNvPr>
          <p:cNvSpPr>
            <a:spLocks noGrp="1"/>
          </p:cNvSpPr>
          <p:nvPr>
            <p:ph type="title"/>
          </p:nvPr>
        </p:nvSpPr>
        <p:spPr>
          <a:xfrm>
            <a:off x="6617740" y="802955"/>
            <a:ext cx="4766330" cy="1454051"/>
          </a:xfrm>
        </p:spPr>
        <p:txBody>
          <a:bodyPr>
            <a:normAutofit/>
          </a:bodyPr>
          <a:lstStyle/>
          <a:p>
            <a:r>
              <a:rPr lang="en-US" sz="3600">
                <a:solidFill>
                  <a:srgbClr val="000000"/>
                </a:solidFill>
              </a:rPr>
              <a:t>TWITTER 	</a:t>
            </a:r>
          </a:p>
        </p:txBody>
      </p:sp>
      <p:sp>
        <p:nvSpPr>
          <p:cNvPr id="14"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screen shot of a social media post&#10;&#10;Description automatically generated">
            <a:extLst>
              <a:ext uri="{FF2B5EF4-FFF2-40B4-BE49-F238E27FC236}">
                <a16:creationId xmlns:a16="http://schemas.microsoft.com/office/drawing/2014/main" id="{C1D349EF-5BB7-0045-827B-CC83DC2B554B}"/>
              </a:ext>
            </a:extLst>
          </p:cNvPr>
          <p:cNvPicPr>
            <a:picLocks noChangeAspect="1"/>
          </p:cNvPicPr>
          <p:nvPr/>
        </p:nvPicPr>
        <p:blipFill>
          <a:blip r:embed="rId3"/>
          <a:stretch>
            <a:fillRect/>
          </a:stretch>
        </p:blipFill>
        <p:spPr>
          <a:xfrm>
            <a:off x="1018802" y="1700784"/>
            <a:ext cx="2781284" cy="4379976"/>
          </a:xfrm>
          <a:prstGeom prst="rect">
            <a:avLst/>
          </a:prstGeom>
        </p:spPr>
      </p:pic>
      <p:sp>
        <p:nvSpPr>
          <p:cNvPr id="3" name="Content Placeholder 2">
            <a:extLst>
              <a:ext uri="{FF2B5EF4-FFF2-40B4-BE49-F238E27FC236}">
                <a16:creationId xmlns:a16="http://schemas.microsoft.com/office/drawing/2014/main" id="{615604BF-7549-B749-83AD-8F23E5354C3D}"/>
              </a:ext>
            </a:extLst>
          </p:cNvPr>
          <p:cNvSpPr>
            <a:spLocks noGrp="1"/>
          </p:cNvSpPr>
          <p:nvPr>
            <p:ph idx="1"/>
          </p:nvPr>
        </p:nvSpPr>
        <p:spPr>
          <a:xfrm>
            <a:off x="6621072" y="2421683"/>
            <a:ext cx="4765949" cy="3353476"/>
          </a:xfrm>
        </p:spPr>
        <p:txBody>
          <a:bodyPr anchor="t">
            <a:normAutofit/>
          </a:bodyPr>
          <a:lstStyle/>
          <a:p>
            <a:r>
              <a:rPr lang="en-US" sz="1800">
                <a:solidFill>
                  <a:srgbClr val="000000"/>
                </a:solidFill>
              </a:rPr>
              <a:t>We are running behind on Twitter. We need to make sure what we post on Instagram &amp; Facebook get posted to Twitter</a:t>
            </a:r>
          </a:p>
        </p:txBody>
      </p:sp>
    </p:spTree>
    <p:extLst>
      <p:ext uri="{BB962C8B-B14F-4D97-AF65-F5344CB8AC3E}">
        <p14:creationId xmlns:p14="http://schemas.microsoft.com/office/powerpoint/2010/main" val="17637293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526</Words>
  <Application>Microsoft Macintosh PowerPoint</Application>
  <PresentationFormat>Widescreen</PresentationFormat>
  <Paragraphs>61</Paragraphs>
  <Slides>14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TCAS Marketing</vt:lpstr>
      <vt:lpstr>FACEBOOK INSIGHTS</vt:lpstr>
      <vt:lpstr>FACEBOOK INSIGHTS</vt:lpstr>
      <vt:lpstr>FACEBOOK INSIGHTS</vt:lpstr>
      <vt:lpstr>FACEBOOK INSIGHTS - Summary</vt:lpstr>
      <vt:lpstr>INSTAGRAM by FACEBOOK </vt:lpstr>
      <vt:lpstr>SNAPCHAT </vt:lpstr>
      <vt:lpstr>TikTok – YAY! THIS IS DOING GOOD! </vt:lpstr>
      <vt:lpstr>TWITTER  </vt:lpstr>
      <vt:lpstr>Google My Business - Listing</vt:lpstr>
      <vt:lpstr>WELCOME TO WAZE </vt:lpstr>
      <vt:lpstr>Weekly Post</vt:lpstr>
      <vt:lpstr>MISC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TCAS Marketing</dc:title>
  <dc:creator>Ryan Tiffin</dc:creator>
  <cp:lastModifiedBy>Ryan Tiffin</cp:lastModifiedBy>
  <cp:revision>2</cp:revision>
  <dcterms:created xsi:type="dcterms:W3CDTF">2020-09-19T02:50:59Z</dcterms:created>
  <dcterms:modified xsi:type="dcterms:W3CDTF">2020-09-19T02:55:02Z</dcterms:modified>
</cp:coreProperties>
</file>